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25"/>
  </p:notesMasterIdLst>
  <p:sldIdLst>
    <p:sldId id="284" r:id="rId4"/>
    <p:sldId id="263" r:id="rId5"/>
    <p:sldId id="282" r:id="rId6"/>
    <p:sldId id="259" r:id="rId7"/>
    <p:sldId id="290" r:id="rId8"/>
    <p:sldId id="260" r:id="rId9"/>
    <p:sldId id="278" r:id="rId10"/>
    <p:sldId id="294" r:id="rId11"/>
    <p:sldId id="281" r:id="rId12"/>
    <p:sldId id="262" r:id="rId13"/>
    <p:sldId id="279" r:id="rId14"/>
    <p:sldId id="289" r:id="rId15"/>
    <p:sldId id="291" r:id="rId16"/>
    <p:sldId id="292" r:id="rId17"/>
    <p:sldId id="293" r:id="rId18"/>
    <p:sldId id="264" r:id="rId19"/>
    <p:sldId id="285" r:id="rId20"/>
    <p:sldId id="277" r:id="rId21"/>
    <p:sldId id="280" r:id="rId22"/>
    <p:sldId id="288" r:id="rId23"/>
    <p:sldId id="27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60000"/>
    <a:srgbClr val="FFF7F7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40" y="56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43CDD6-4336-1DF1-F99F-2B07D4C0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DEE244C-5170-C17A-F5CF-6B51761A2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4FAD918F-EAB3-8C07-48A6-066767217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25A82FEB-168E-D91E-2587-377897FF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11D6517-F743-4C58-DAF9-1AE6BEC06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692E8F17-34D9-3CC5-8347-3BF6E4025F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9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FB6C7E3-15DD-219F-0357-D68F2D0D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4F6955D-2A00-AA24-C8A9-364617583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53F8A517-B8A0-B078-43DB-CC6EE9117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3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darshCanCode/VOIS_cybercoa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B35D-2EDA-5F30-4241-36E8862F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3" y="1501774"/>
            <a:ext cx="10734953" cy="454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6F64A-3FD1-951F-F120-6CCF51D6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106" y="5461000"/>
            <a:ext cx="973144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CB7-81A8-467B-9A1F-9E1B4199267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D620B-514D-1376-D373-AA10B954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11" y="966440"/>
            <a:ext cx="10598150" cy="56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Screen shots of your project -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5CC6F5C-A122-1B07-747F-0DD95B1B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05" y="1016238"/>
            <a:ext cx="9458325" cy="55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F972-892D-2793-307B-9959B4B9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00"/>
          <a:stretch>
            <a:fillRect/>
          </a:stretch>
        </p:blipFill>
        <p:spPr>
          <a:xfrm>
            <a:off x="7988300" y="3117632"/>
            <a:ext cx="2642130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4A035C-8A2E-6667-0023-E485F12E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7AE50D9A-117E-5401-2211-C281C1A03C09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F271C4C5-08F9-692A-E911-D3FD3940C932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B0658BC8-34E0-2732-E805-16B4774FE603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573918D-8CBE-5ABF-318B-77176BDF7638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3160999-0030-ECB5-E0F0-6260978D46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34D05526-EB11-42D6-E456-B730C9E8D6D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221CD-A199-5E37-06E7-FFC6CDAAD56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Screen shots of your project -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AD1CBB-E223-881C-6FBA-14F3D93C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044053"/>
            <a:ext cx="10106025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15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7A42AF1-311A-47D9-3128-CE789FD4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33AC21EC-EBD1-2FFD-54C5-1286423069F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EF38EA28-C95F-28DF-1E5F-22A14F14E7E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A4DD5F85-B7A7-0278-B0FE-91D086B2E62A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6CEA9041-A740-9F7C-B6C8-C1B578F490CF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A1BB83D5-F4C4-BE3F-017D-547E61EBE044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426BAEF9-1A4A-C181-E637-48ACC5922E7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007F5B-46ED-0086-DBDC-233BA663F02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Screen shots of your project -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70FF95C-CF37-2229-C6E0-99015297F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1" y="1135493"/>
            <a:ext cx="9058486" cy="52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49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062375F-988A-96B9-7493-1BA64F912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029BC19C-1B1A-BB9C-528C-DC3E0D27927F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9AA70B7F-4A1F-0E2F-C4B5-34D5FDB11280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1521DA78-F00C-24B9-694A-E066CCE54B11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C3F3523B-92B7-00B8-1489-F67A87938484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04D24853-5B45-0A65-6D82-DF28F9D5FAB3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BCA3D717-2877-E29B-1C03-57B7966D7D7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8102F4-380C-9FD1-DAE8-A69BF1F6D42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Screen shots of your project 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1A0E5-F6B4-9F68-FBE4-79874B28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8" y="1212569"/>
            <a:ext cx="9598047" cy="52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3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AC5F37-FC39-28B6-1CB0-135F2372259F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Role of Agentic AI  and Gen AI in the solution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419FAA-4F29-F688-1A84-C841AB05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75"/>
          <a:stretch>
            <a:fillRect/>
          </a:stretch>
        </p:blipFill>
        <p:spPr>
          <a:xfrm>
            <a:off x="446315" y="1107554"/>
            <a:ext cx="11013386" cy="5472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54CADF-DD77-F089-39E2-2D6F99ED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207" y="1841341"/>
            <a:ext cx="3381693" cy="481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359226" y="1257300"/>
            <a:ext cx="11462650" cy="5251351"/>
            <a:chOff x="457200" y="1257300"/>
            <a:chExt cx="11462650" cy="5251351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A3E513C-EA69-9F5E-4AB9-61B5939A5789}"/>
                </a:ext>
              </a:extLst>
            </p:cNvPr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D06130-FE37-5A28-174A-727A7CC9FF81}"/>
                </a:ext>
              </a:extLst>
            </p:cNvPr>
            <p:cNvGrpSpPr/>
            <p:nvPr/>
          </p:nvGrpSpPr>
          <p:grpSpPr>
            <a:xfrm>
              <a:off x="1572683" y="2151799"/>
              <a:ext cx="468690" cy="1528270"/>
              <a:chOff x="1779397" y="2456804"/>
              <a:chExt cx="468690" cy="1528270"/>
            </a:xfrm>
          </p:grpSpPr>
          <p:sp>
            <p:nvSpPr>
              <p:cNvPr id="7" name="AutoShape 8">
                <a:extLst>
                  <a:ext uri="{FF2B5EF4-FFF2-40B4-BE49-F238E27FC236}">
                    <a16:creationId xmlns:a16="http://schemas.microsoft.com/office/drawing/2014/main" id="{6F80D0C8-83C8-34E1-8C69-114DE2824A50}"/>
                  </a:ext>
                </a:extLst>
              </p:cNvPr>
              <p:cNvSpPr/>
              <p:nvPr/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B7EE4523-D724-BA6A-443F-0290938CC9C4}"/>
                  </a:ext>
                </a:extLst>
              </p:cNvPr>
              <p:cNvGrpSpPr/>
              <p:nvPr/>
            </p:nvGrpSpPr>
            <p:grpSpPr>
              <a:xfrm rot="-10800000">
                <a:off x="1779397" y="3623616"/>
                <a:ext cx="468690" cy="361458"/>
                <a:chOff x="0" y="0"/>
                <a:chExt cx="922188" cy="711200"/>
              </a:xfrm>
            </p:grpSpPr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871B3BBB-F30C-54B1-2CC6-0CED0C2440EF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>
                  <a:extLst>
                    <a:ext uri="{FF2B5EF4-FFF2-40B4-BE49-F238E27FC236}">
                      <a16:creationId xmlns:a16="http://schemas.microsoft.com/office/drawing/2014/main" id="{30C12B85-4224-F44F-3211-CE60E766CF75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F31A0C-77BF-EFF2-B1CE-8DA07D90F38C}"/>
                </a:ext>
              </a:extLst>
            </p:cNvPr>
            <p:cNvSpPr txBox="1"/>
            <p:nvPr/>
          </p:nvSpPr>
          <p:spPr>
            <a:xfrm>
              <a:off x="598832" y="4067360"/>
              <a:ext cx="2917136" cy="1399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457200" y="3695947"/>
              <a:ext cx="2656106" cy="2557672"/>
              <a:chOff x="457200" y="3695947"/>
              <a:chExt cx="2656106" cy="255767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457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17" name="TextBox 67">
                <a:extLst>
                  <a:ext uri="{FF2B5EF4-FFF2-40B4-BE49-F238E27FC236}">
                    <a16:creationId xmlns:a16="http://schemas.microsoft.com/office/drawing/2014/main" id="{CD1AE653-6650-BECC-9548-2BE815B269AE}"/>
                  </a:ext>
                </a:extLst>
              </p:cNvPr>
              <p:cNvSpPr txBox="1"/>
              <p:nvPr/>
            </p:nvSpPr>
            <p:spPr>
              <a:xfrm>
                <a:off x="529318" y="4683959"/>
                <a:ext cx="2511870" cy="15696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b="1" dirty="0"/>
                  <a:t>This solution uniquely immerses learners in live, actual vulnerability findings for authentic, high-stakes experience.</a:t>
                </a:r>
                <a:endParaRPr lang="en-US" sz="1600" dirty="0"/>
              </a:p>
              <a:p>
                <a:br>
                  <a:rPr lang="en-US" sz="1600" dirty="0"/>
                </a:br>
                <a:endParaRPr lang="en-US" sz="16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AE7F35-4433-6DDF-4A14-A37E74AEFA32}"/>
                </a:ext>
              </a:extLst>
            </p:cNvPr>
            <p:cNvGrpSpPr/>
            <p:nvPr/>
          </p:nvGrpSpPr>
          <p:grpSpPr>
            <a:xfrm>
              <a:off x="4492478" y="2212351"/>
              <a:ext cx="468690" cy="1456833"/>
              <a:chOff x="5529870" y="3148727"/>
              <a:chExt cx="468690" cy="1456833"/>
            </a:xfrm>
          </p:grpSpPr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68A95C0A-FC90-D1AB-6EBA-A467CFF98295}"/>
                  </a:ext>
                </a:extLst>
              </p:cNvPr>
              <p:cNvSpPr/>
              <p:nvPr/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BE2B2AAE-13AA-22E9-4EDC-059C7905D53A}"/>
                  </a:ext>
                </a:extLst>
              </p:cNvPr>
              <p:cNvGrpSpPr/>
              <p:nvPr/>
            </p:nvGrpSpPr>
            <p:grpSpPr>
              <a:xfrm rot="-10800000">
                <a:off x="5529870" y="4244102"/>
                <a:ext cx="468690" cy="361458"/>
                <a:chOff x="0" y="0"/>
                <a:chExt cx="922188" cy="711200"/>
              </a:xfrm>
            </p:grpSpPr>
            <p:sp>
              <p:nvSpPr>
                <p:cNvPr id="20" name="Freeform 27">
                  <a:extLst>
                    <a:ext uri="{FF2B5EF4-FFF2-40B4-BE49-F238E27FC236}">
                      <a16:creationId xmlns:a16="http://schemas.microsoft.com/office/drawing/2014/main" id="{CDC77F88-3FC2-656B-628D-BEF0198EAB68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B55FB2A9-2596-3DBB-2929-8F12CC8F5F22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680696-E93E-8A90-6DF3-98C1DBB3E7FA}"/>
                </a:ext>
              </a:extLst>
            </p:cNvPr>
            <p:cNvGrpSpPr/>
            <p:nvPr/>
          </p:nvGrpSpPr>
          <p:grpSpPr>
            <a:xfrm>
              <a:off x="7412273" y="2242251"/>
              <a:ext cx="468690" cy="1426933"/>
              <a:chOff x="8910683" y="3178627"/>
              <a:chExt cx="468690" cy="1426933"/>
            </a:xfrm>
          </p:grpSpPr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6F5E88DF-DEE0-A71A-2B00-86098277BB1A}"/>
                  </a:ext>
                </a:extLst>
              </p:cNvPr>
              <p:cNvSpPr/>
              <p:nvPr/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>
                <a:extLst>
                  <a:ext uri="{FF2B5EF4-FFF2-40B4-BE49-F238E27FC236}">
                    <a16:creationId xmlns:a16="http://schemas.microsoft.com/office/drawing/2014/main" id="{91318B96-C54D-C112-5CFD-EF88CD1C8554}"/>
                  </a:ext>
                </a:extLst>
              </p:cNvPr>
              <p:cNvGrpSpPr/>
              <p:nvPr/>
            </p:nvGrpSpPr>
            <p:grpSpPr>
              <a:xfrm rot="-10800000">
                <a:off x="8910683" y="4244102"/>
                <a:ext cx="468690" cy="361458"/>
                <a:chOff x="0" y="0"/>
                <a:chExt cx="922188" cy="711200"/>
              </a:xfrm>
            </p:grpSpPr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9C450C3B-198E-2F11-B744-A2C58DD010F0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>
                  <a:extLst>
                    <a:ext uri="{FF2B5EF4-FFF2-40B4-BE49-F238E27FC236}">
                      <a16:creationId xmlns:a16="http://schemas.microsoft.com/office/drawing/2014/main" id="{53A43635-0848-063B-C694-40304CEEAEEC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A096F7-8B22-4167-154F-CBC8FB0231B8}"/>
                </a:ext>
              </a:extLst>
            </p:cNvPr>
            <p:cNvGrpSpPr/>
            <p:nvPr/>
          </p:nvGrpSpPr>
          <p:grpSpPr>
            <a:xfrm>
              <a:off x="10332067" y="2161060"/>
              <a:ext cx="468690" cy="1508124"/>
              <a:chOff x="9929296" y="2389865"/>
              <a:chExt cx="468690" cy="1508124"/>
            </a:xfrm>
          </p:grpSpPr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7D290BEB-F88F-CC5C-7524-A7F4C4D72E8D}"/>
                  </a:ext>
                </a:extLst>
              </p:cNvPr>
              <p:cNvSpPr/>
              <p:nvPr/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2FB08FCA-3538-A4AD-8006-6AD754E8D902}"/>
                  </a:ext>
                </a:extLst>
              </p:cNvPr>
              <p:cNvGrpSpPr/>
              <p:nvPr/>
            </p:nvGrpSpPr>
            <p:grpSpPr>
              <a:xfrm rot="-10800000">
                <a:off x="9929296" y="3536531"/>
                <a:ext cx="468690" cy="361458"/>
                <a:chOff x="0" y="0"/>
                <a:chExt cx="922188" cy="711200"/>
              </a:xfrm>
            </p:grpSpPr>
            <p:sp>
              <p:nvSpPr>
                <p:cNvPr id="30" name="Freeform 49">
                  <a:extLst>
                    <a:ext uri="{FF2B5EF4-FFF2-40B4-BE49-F238E27FC236}">
                      <a16:creationId xmlns:a16="http://schemas.microsoft.com/office/drawing/2014/main" id="{E531DA4E-6D4D-D461-9146-7B8DD697B477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>
                  <a:extLst>
                    <a:ext uri="{FF2B5EF4-FFF2-40B4-BE49-F238E27FC236}">
                      <a16:creationId xmlns:a16="http://schemas.microsoft.com/office/drawing/2014/main" id="{CE7EDB0A-BC9B-79CB-24BE-2653F5A7A5F1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3733137" y="1257300"/>
              <a:ext cx="4725725" cy="1431718"/>
              <a:chOff x="0" y="0"/>
              <a:chExt cx="1491632" cy="536090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3349626" y="4317115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57" name="TextBox 67">
              <a:extLst>
                <a:ext uri="{FF2B5EF4-FFF2-40B4-BE49-F238E27FC236}">
                  <a16:creationId xmlns:a16="http://schemas.microsoft.com/office/drawing/2014/main" id="{0AB801A3-092E-AA3C-1325-8D3A29F9A278}"/>
                </a:ext>
              </a:extLst>
            </p:cNvPr>
            <p:cNvSpPr txBox="1"/>
            <p:nvPr/>
          </p:nvSpPr>
          <p:spPr>
            <a:xfrm>
              <a:off x="3477536" y="4550094"/>
              <a:ext cx="2450184" cy="1785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/>
                <a:t> The platform innovates by allowing users to query complex security data using plain English, delivering business-ready answers without requiring code.</a:t>
              </a:r>
              <a:endParaRPr lang="en-US" sz="1600" dirty="0"/>
            </a:p>
            <a:p>
              <a:br>
                <a:rPr lang="en-US" sz="1600" dirty="0"/>
              </a:br>
              <a:endParaRPr lang="en-US" sz="1600" dirty="0">
                <a:solidFill>
                  <a:srgbClr val="1C1C1A"/>
                </a:solidFill>
                <a:latin typeface="Calibri" panose="020F0502020204030204" pitchFamily="34" charset="0"/>
                <a:ea typeface="Montserrat Ultra-Bold"/>
                <a:cs typeface="Calibri" panose="020F0502020204030204" pitchFamily="34" charset="0"/>
                <a:sym typeface="Montserrat Ultra-Bold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6299200" y="3695947"/>
              <a:ext cx="2656106" cy="2812704"/>
              <a:chOff x="6299200" y="3695947"/>
              <a:chExt cx="2656106" cy="2812704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6299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63" name="TextBox 67">
                <a:extLst>
                  <a:ext uri="{FF2B5EF4-FFF2-40B4-BE49-F238E27FC236}">
                    <a16:creationId xmlns:a16="http://schemas.microsoft.com/office/drawing/2014/main" id="{8EBC4D73-38E9-30E6-95AB-F83325732C60}"/>
                  </a:ext>
                </a:extLst>
              </p:cNvPr>
              <p:cNvSpPr txBox="1"/>
              <p:nvPr/>
            </p:nvSpPr>
            <p:spPr>
              <a:xfrm>
                <a:off x="6400345" y="4508103"/>
                <a:ext cx="2453813" cy="20005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b="1" dirty="0"/>
                  <a:t> Offers a proactive "visual attack-path mapping" feature that connects isolated weaknesses to reveal potential breach routes before an attack actually occurs.</a:t>
                </a:r>
                <a:endParaRPr lang="en-US" sz="1600" dirty="0"/>
              </a:p>
              <a:p>
                <a:br>
                  <a:rPr lang="en-US" sz="1600" dirty="0"/>
                </a:br>
                <a:endParaRPr lang="en-US" sz="16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9263744" y="3695947"/>
              <a:ext cx="2656106" cy="2770439"/>
              <a:chOff x="9220200" y="3695947"/>
              <a:chExt cx="2656106" cy="2770439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9220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261" name="TextBox 67">
                <a:extLst>
                  <a:ext uri="{FF2B5EF4-FFF2-40B4-BE49-F238E27FC236}">
                    <a16:creationId xmlns:a16="http://schemas.microsoft.com/office/drawing/2014/main" id="{91ACEE76-CC5B-17B2-5C4C-3568837A70AE}"/>
                  </a:ext>
                </a:extLst>
              </p:cNvPr>
              <p:cNvSpPr txBox="1"/>
              <p:nvPr/>
            </p:nvSpPr>
            <p:spPr>
              <a:xfrm>
                <a:off x="9339829" y="4465838"/>
                <a:ext cx="2405743" cy="20005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b="1" dirty="0"/>
                  <a:t>The solution introduces a novel hybrid model that simultaneously improves enterprise security operations and builds a pipeline of job-ready talent on a single platform.</a:t>
                </a:r>
                <a:endParaRPr lang="en-US" sz="1600" dirty="0"/>
              </a:p>
              <a:p>
                <a:br>
                  <a:rPr lang="en-US" sz="1600" dirty="0"/>
                </a:br>
                <a:endParaRPr lang="en-US" sz="16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4528457" y="3864429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500257" y="383177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10439399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4005942" y="1638302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0B345-39AC-A986-82F0-2C3697B896F6}"/>
              </a:ext>
            </a:extLst>
          </p:cNvPr>
          <p:cNvSpPr txBox="1"/>
          <p:nvPr/>
        </p:nvSpPr>
        <p:spPr>
          <a:xfrm>
            <a:off x="359227" y="1137950"/>
            <a:ext cx="110054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Please create public GitHub repository (Enable Add README  button while creating repository)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ACE28-5ECB-2D7F-48F3-4917B2A0145C}"/>
              </a:ext>
            </a:extLst>
          </p:cNvPr>
          <p:cNvSpPr txBox="1"/>
          <p:nvPr/>
        </p:nvSpPr>
        <p:spPr>
          <a:xfrm>
            <a:off x="359227" y="1533464"/>
            <a:ext cx="574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format: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E604B-12D5-ACDE-2B60-132E7E5044CE}"/>
              </a:ext>
            </a:extLst>
          </p:cNvPr>
          <p:cNvSpPr txBox="1"/>
          <p:nvPr/>
        </p:nvSpPr>
        <p:spPr>
          <a:xfrm>
            <a:off x="359226" y="1928978"/>
            <a:ext cx="75063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Please test and Paste the working  GitHub URL – </a:t>
            </a:r>
            <a:r>
              <a:rPr lang="en-IN" u="sng" dirty="0" err="1">
                <a:hlinkClick r:id="rId3"/>
              </a:rPr>
              <a:t>AadarshCanCode</a:t>
            </a:r>
            <a:r>
              <a:rPr lang="en-IN" u="sng" dirty="0">
                <a:hlinkClick r:id="rId3"/>
              </a:rPr>
              <a:t>/</a:t>
            </a:r>
            <a:r>
              <a:rPr lang="en-IN" u="sng" dirty="0" err="1">
                <a:hlinkClick r:id="rId3"/>
              </a:rPr>
              <a:t>VOIS_cybercoach</a:t>
            </a:r>
            <a:br>
              <a:rPr lang="en-IN" u="sng" dirty="0"/>
            </a:b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B5C6B-D06C-E604-5B14-79748B2B94E4}"/>
              </a:ext>
            </a:extLst>
          </p:cNvPr>
          <p:cNvSpPr txBox="1"/>
          <p:nvPr/>
        </p:nvSpPr>
        <p:spPr>
          <a:xfrm>
            <a:off x="359227" y="2324491"/>
            <a:ext cx="7304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Make sure you have Uploaded following three files into your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repository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B7DC98-5EB4-00A1-561D-C73A5BCABE82}"/>
              </a:ext>
            </a:extLst>
          </p:cNvPr>
          <p:cNvGrpSpPr/>
          <p:nvPr/>
        </p:nvGrpSpPr>
        <p:grpSpPr>
          <a:xfrm>
            <a:off x="3401785" y="2928256"/>
            <a:ext cx="5388429" cy="1621972"/>
            <a:chOff x="3401785" y="2928256"/>
            <a:chExt cx="5388429" cy="16219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EF1F067-11AE-18AD-C62C-E9076305B692}"/>
                </a:ext>
              </a:extLst>
            </p:cNvPr>
            <p:cNvSpPr/>
            <p:nvPr/>
          </p:nvSpPr>
          <p:spPr>
            <a:xfrm>
              <a:off x="3401785" y="2928256"/>
              <a:ext cx="5388429" cy="1621972"/>
            </a:xfrm>
            <a:prstGeom prst="roundRect">
              <a:avLst/>
            </a:prstGeom>
            <a:solidFill>
              <a:srgbClr val="FFC7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2712C8-86F6-0B02-2606-114849919F13}"/>
                </a:ext>
              </a:extLst>
            </p:cNvPr>
            <p:cNvSpPr txBox="1"/>
            <p:nvPr/>
          </p:nvSpPr>
          <p:spPr>
            <a:xfrm>
              <a:off x="3902528" y="3221152"/>
              <a:ext cx="4386942" cy="103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1. app.py file , </a:t>
              </a:r>
            </a:p>
            <a:p>
              <a:pPr>
                <a:spcAft>
                  <a:spcPts val="800"/>
                </a:spcAft>
              </a:pP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2. your_hackthon_problemstatement.pdf file  </a:t>
              </a:r>
            </a:p>
            <a:p>
              <a:pPr>
                <a:spcAft>
                  <a:spcPts val="800"/>
                </a:spcAft>
              </a:pP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3. your projectpresntation.pptx file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50E0E4-61E7-776C-1E50-06294ABB5160}"/>
              </a:ext>
            </a:extLst>
          </p:cNvPr>
          <p:cNvSpPr txBox="1"/>
          <p:nvPr/>
        </p:nvSpPr>
        <p:spPr>
          <a:xfrm>
            <a:off x="7586368" y="1894602"/>
            <a:ext cx="66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chemeClr val="accent4">
                    <a:lumMod val="75000"/>
                  </a:schemeClr>
                </a:solidFill>
              </a:rPr>
              <a:t>https://vois-cybercoach.vercel.app/</a:t>
            </a:r>
          </a:p>
        </p:txBody>
      </p: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1EB2BC6-7CC7-D11D-25CE-29D11F0E1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191006"/>
            <a:ext cx="10547639" cy="46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744" y="630239"/>
            <a:ext cx="5661025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Project Title : </a:t>
            </a:r>
            <a:r>
              <a:rPr lang="en-US" sz="2000" b="1" dirty="0"/>
              <a:t>Centralized Vulnerability     Detection and Intelligent Query Interface (Integrated with agentic AI capabilities to provide guidance for cybersecurity </a:t>
            </a:r>
            <a:br>
              <a:rPr lang="en-US" sz="2000" dirty="0"/>
            </a:br>
            <a:r>
              <a:rPr lang="en-US" sz="2000" b="1" dirty="0"/>
              <a:t>learning)</a:t>
            </a:r>
            <a:br>
              <a:rPr lang="en-US" sz="2000" dirty="0"/>
            </a:br>
            <a:br>
              <a:rPr lang="en-US" sz="2000" dirty="0"/>
            </a:br>
            <a:endParaRPr lang="en-US" sz="2000" b="1" dirty="0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CB2C9-6779-3C32-CD66-F4830635225E}"/>
              </a:ext>
            </a:extLst>
          </p:cNvPr>
          <p:cNvSpPr/>
          <p:nvPr/>
        </p:nvSpPr>
        <p:spPr>
          <a:xfrm>
            <a:off x="2362200" y="3622163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No.79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68186" y="5535385"/>
            <a:ext cx="3995057" cy="592693"/>
            <a:chOff x="1273629" y="1436913"/>
            <a:chExt cx="3995057" cy="59269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829611" y="1444831"/>
              <a:ext cx="29609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Vishwakarma University , Pune ,Maharashtra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431933" y="2764338"/>
            <a:ext cx="3112851" cy="584775"/>
            <a:chOff x="7500026" y="2384960"/>
            <a:chExt cx="3112851" cy="58477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691624" y="2384960"/>
              <a:ext cx="2744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Lead, Aadarsh Pathre, AIML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7078145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3ADA-1A54-DFB3-02B3-2903F3C229A1}"/>
              </a:ext>
            </a:extLst>
          </p:cNvPr>
          <p:cNvGrpSpPr/>
          <p:nvPr/>
        </p:nvGrpSpPr>
        <p:grpSpPr>
          <a:xfrm>
            <a:off x="6756186" y="5564337"/>
            <a:ext cx="2456357" cy="486383"/>
            <a:chOff x="6880962" y="4938409"/>
            <a:chExt cx="2387505" cy="48638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C5669-EFCD-F6C2-F878-2812D968D7C1}"/>
                </a:ext>
              </a:extLst>
            </p:cNvPr>
            <p:cNvSpPr/>
            <p:nvPr/>
          </p:nvSpPr>
          <p:spPr>
            <a:xfrm>
              <a:off x="7055220" y="4938409"/>
              <a:ext cx="205610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BB397-5042-E6EC-C8B7-72C2D67E6F17}"/>
                </a:ext>
              </a:extLst>
            </p:cNvPr>
            <p:cNvSpPr txBox="1"/>
            <p:nvPr/>
          </p:nvSpPr>
          <p:spPr>
            <a:xfrm>
              <a:off x="6880962" y="5010167"/>
              <a:ext cx="2387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Varun Inamdar ,AIML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72592E-20CD-EA88-F73F-293563117D02}"/>
              </a:ext>
            </a:extLst>
          </p:cNvPr>
          <p:cNvSpPr/>
          <p:nvPr/>
        </p:nvSpPr>
        <p:spPr>
          <a:xfrm>
            <a:off x="9565267" y="369795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A0ED5C-4294-9DED-35D1-ADB332624E97}"/>
              </a:ext>
            </a:extLst>
          </p:cNvPr>
          <p:cNvGrpSpPr/>
          <p:nvPr/>
        </p:nvGrpSpPr>
        <p:grpSpPr>
          <a:xfrm>
            <a:off x="9374220" y="5564337"/>
            <a:ext cx="2309780" cy="658689"/>
            <a:chOff x="7295744" y="4938409"/>
            <a:chExt cx="1647403" cy="65868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ACFAE00-7A83-9B8F-12D5-4B2385335898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F3CD4-B7BA-8258-4634-2E9E4FBA076D}"/>
                </a:ext>
              </a:extLst>
            </p:cNvPr>
            <p:cNvSpPr txBox="1"/>
            <p:nvPr/>
          </p:nvSpPr>
          <p:spPr>
            <a:xfrm>
              <a:off x="7295744" y="5012323"/>
              <a:ext cx="16474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Piyush </a:t>
              </a:r>
              <a:r>
                <a:rPr lang="en-US" sz="1600" b="1" dirty="0" err="1">
                  <a:solidFill>
                    <a:schemeClr val="tx1"/>
                  </a:solidFill>
                </a:rPr>
                <a:t>Dhoka</a:t>
              </a:r>
              <a:r>
                <a:rPr lang="en-US" sz="1600" b="1" dirty="0">
                  <a:solidFill>
                    <a:schemeClr val="tx1"/>
                  </a:solidFill>
                </a:rPr>
                <a:t>, AIML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B570D-D8AD-50CF-8C3D-5D2236587FF1}"/>
              </a:ext>
            </a:extLst>
          </p:cNvPr>
          <p:cNvSpPr/>
          <p:nvPr/>
        </p:nvSpPr>
        <p:spPr>
          <a:xfrm>
            <a:off x="8113681" y="814548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DEADC8-019D-A019-19A6-310303E2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866" y="3697952"/>
            <a:ext cx="1959421" cy="1808831"/>
          </a:xfrm>
          <a:prstGeom prst="rect">
            <a:avLst/>
          </a:prstGeom>
        </p:spPr>
      </p:pic>
      <p:pic>
        <p:nvPicPr>
          <p:cNvPr id="1026" name="Picture 2" descr="walk-in">
            <a:extLst>
              <a:ext uri="{FF2B5EF4-FFF2-40B4-BE49-F238E27FC236}">
                <a16:creationId xmlns:a16="http://schemas.microsoft.com/office/drawing/2014/main" id="{9901AED7-E2B8-D074-7313-977F0D0C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63" y="3602985"/>
            <a:ext cx="2744301" cy="18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0AE03C-81C2-F114-40FF-A3C0D0CD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80" y="3663701"/>
            <a:ext cx="1945746" cy="17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15530-FCFB-9731-EF5C-FC998FA45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201" t="4106" r="2643" b="26115"/>
          <a:stretch>
            <a:fillRect/>
          </a:stretch>
        </p:blipFill>
        <p:spPr>
          <a:xfrm>
            <a:off x="8222086" y="828757"/>
            <a:ext cx="1512402" cy="17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257300"/>
          <a:ext cx="11264628" cy="198628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PIYUSH VIJAY DHOKA</a:t>
                      </a:r>
                      <a:endParaRPr lang="en-IN" sz="11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HDFC BANK</a:t>
                      </a:r>
                      <a:endParaRPr lang="en-IN" sz="12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CITY POST SHUKRAWAR PETH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50100246833062</a:t>
                      </a:r>
                      <a:endParaRPr lang="en-IN" sz="12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Savings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HDFC0009224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Varun Nikhil Inamdar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of Baroda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Subhashnagar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Branch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07910100021248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BARBOSUBHAS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Aadarsh Rajendra Pathre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Axis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Chikhali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Road, P Pune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Mh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924010056651913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 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UTIB0002654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593389" y="3418267"/>
            <a:ext cx="11128438" cy="2986875"/>
            <a:chOff x="593389" y="3418267"/>
            <a:chExt cx="11128438" cy="298687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804978"/>
              <a:ext cx="11030060" cy="600164"/>
              <a:chOff x="593389" y="5804978"/>
              <a:chExt cx="11030060" cy="6001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1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4588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2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95786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3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418267"/>
              <a:ext cx="11128438" cy="2218218"/>
              <a:chOff x="593389" y="3418267"/>
              <a:chExt cx="11128438" cy="221821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7969394" y="3418267"/>
                <a:ext cx="3752433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475123-348B-09F4-6C80-99FD2584D366}"/>
              </a:ext>
            </a:extLst>
          </p:cNvPr>
          <p:cNvSpPr txBox="1"/>
          <p:nvPr/>
        </p:nvSpPr>
        <p:spPr>
          <a:xfrm>
            <a:off x="9216804" y="4007627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404E6C1B-D563-6C5B-0E59-46C43016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68" y="3613119"/>
            <a:ext cx="1608233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70633F-A2A3-F86F-EB05-0AFE0015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4" r="1897" b="3649"/>
          <a:stretch>
            <a:fillRect/>
          </a:stretch>
        </p:blipFill>
        <p:spPr>
          <a:xfrm>
            <a:off x="1517985" y="3474485"/>
            <a:ext cx="1475682" cy="2084316"/>
          </a:xfrm>
          <a:prstGeom prst="rect">
            <a:avLst/>
          </a:prstGeom>
        </p:spPr>
      </p:pic>
      <p:sp>
        <p:nvSpPr>
          <p:cNvPr id="35" name="AutoShape 2">
            <a:extLst>
              <a:ext uri="{FF2B5EF4-FFF2-40B4-BE49-F238E27FC236}">
                <a16:creationId xmlns:a16="http://schemas.microsoft.com/office/drawing/2014/main" id="{C072C696-BABA-E8D2-20C5-DABC1F78C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1942EF8-A461-75F7-5F46-A38FC8F5E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72" y="3766820"/>
            <a:ext cx="3150151" cy="14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27053" y="1678626"/>
            <a:ext cx="7616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Current Challenges in Cybersecurity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7025-B523-83DA-BCFE-644BFFFD528D}"/>
              </a:ext>
            </a:extLst>
          </p:cNvPr>
          <p:cNvSpPr txBox="1"/>
          <p:nvPr/>
        </p:nvSpPr>
        <p:spPr>
          <a:xfrm>
            <a:off x="1567011" y="4022707"/>
            <a:ext cx="1020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Cybersecurity Skill Gap:</a:t>
            </a:r>
            <a:r>
              <a:rPr lang="en-US" sz="1600" dirty="0"/>
              <a:t> Academic and industry research shows a gap between theoretical learning and real-world security operations, with limited hands-on exposure.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F36E5-1055-FA30-0468-B0E96C8FC3D0}"/>
              </a:ext>
            </a:extLst>
          </p:cNvPr>
          <p:cNvSpPr txBox="1"/>
          <p:nvPr/>
        </p:nvSpPr>
        <p:spPr>
          <a:xfrm>
            <a:off x="1613580" y="4838315"/>
            <a:ext cx="1026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Lack of Intelligent &amp; Adaptive Platforms:</a:t>
            </a:r>
            <a:r>
              <a:rPr lang="en-US" sz="1600" dirty="0"/>
              <a:t> Existing tools and learning systems lack AI-driven personalization, natural language interaction, and integrated vulnerability intelligence.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72993-7927-2102-F673-1902A50A3E4B}"/>
              </a:ext>
            </a:extLst>
          </p:cNvPr>
          <p:cNvSpPr txBox="1"/>
          <p:nvPr/>
        </p:nvSpPr>
        <p:spPr>
          <a:xfrm>
            <a:off x="1567012" y="3207099"/>
            <a:ext cx="1020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Ineffective Risk Communication:</a:t>
            </a:r>
            <a:r>
              <a:rPr lang="en-US" sz="1600" dirty="0"/>
              <a:t> Technical scan outputs are hard for non-technical stakeholders to understand, delaying informed decision-making and remediation.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9C56B-7278-527E-C2EB-E4906C82EE30}"/>
              </a:ext>
            </a:extLst>
          </p:cNvPr>
          <p:cNvSpPr txBox="1"/>
          <p:nvPr/>
        </p:nvSpPr>
        <p:spPr>
          <a:xfrm>
            <a:off x="1613580" y="2213821"/>
            <a:ext cx="10107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Fragmented Tooling &amp; Scattered Intelligence:</a:t>
            </a:r>
            <a:r>
              <a:rPr lang="en-US" sz="1600" dirty="0"/>
              <a:t> Current security operations rely on disconnected scanners, forcing teams to manually correlate data. This fragmentation prevents a unified view of the organization’s actual risk posture.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C0354-3D84-8987-C5E7-4FF4BBB144DF}"/>
              </a:ext>
            </a:extLst>
          </p:cNvPr>
          <p:cNvSpPr txBox="1"/>
          <p:nvPr/>
        </p:nvSpPr>
        <p:spPr>
          <a:xfrm>
            <a:off x="293123" y="966806"/>
            <a:ext cx="1175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Centralized Vulnerability  Detection and Intelligent Query Interface (Integrated with agentic AI capabilities to provide guidance for cybersecurity learning)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B5146-C950-46CD-4F6D-48EC6ED3349B}"/>
              </a:ext>
            </a:extLst>
          </p:cNvPr>
          <p:cNvGrpSpPr/>
          <p:nvPr/>
        </p:nvGrpSpPr>
        <p:grpSpPr>
          <a:xfrm>
            <a:off x="740226" y="3839635"/>
            <a:ext cx="843190" cy="936171"/>
            <a:chOff x="740228" y="3508836"/>
            <a:chExt cx="843190" cy="9361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7F73E85-72FC-7714-0A8A-5686C51BFFB1}"/>
                </a:ext>
              </a:extLst>
            </p:cNvPr>
            <p:cNvSpPr/>
            <p:nvPr/>
          </p:nvSpPr>
          <p:spPr>
            <a:xfrm rot="5400000">
              <a:off x="693737" y="355532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CE1F2B68-89AA-81EB-5334-9F856329FDF4}"/>
                </a:ext>
              </a:extLst>
            </p:cNvPr>
            <p:cNvSpPr/>
            <p:nvPr/>
          </p:nvSpPr>
          <p:spPr>
            <a:xfrm>
              <a:off x="1041765" y="3798877"/>
              <a:ext cx="352696" cy="352696"/>
            </a:xfrm>
            <a:custGeom>
              <a:avLst/>
              <a:gdLst/>
              <a:ahLst/>
              <a:cxnLst/>
              <a:rect l="l" t="t" r="r" b="b"/>
              <a:pathLst>
                <a:path w="2567875" h="2567875">
                  <a:moveTo>
                    <a:pt x="0" y="0"/>
                  </a:moveTo>
                  <a:lnTo>
                    <a:pt x="2567875" y="0"/>
                  </a:lnTo>
                  <a:lnTo>
                    <a:pt x="2567875" y="2567875"/>
                  </a:lnTo>
                  <a:lnTo>
                    <a:pt x="0" y="256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88D327-54AF-A49C-996C-BC0B60A2F7D2}"/>
              </a:ext>
            </a:extLst>
          </p:cNvPr>
          <p:cNvGrpSpPr/>
          <p:nvPr/>
        </p:nvGrpSpPr>
        <p:grpSpPr>
          <a:xfrm>
            <a:off x="740227" y="4616808"/>
            <a:ext cx="843190" cy="936171"/>
            <a:chOff x="740228" y="4310752"/>
            <a:chExt cx="843190" cy="9361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E4B3C3-E5F6-2873-3224-EAC500DB9AC7}"/>
                </a:ext>
              </a:extLst>
            </p:cNvPr>
            <p:cNvSpPr/>
            <p:nvPr/>
          </p:nvSpPr>
          <p:spPr>
            <a:xfrm rot="5400000">
              <a:off x="693737" y="435724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3632A85D-3531-ACFF-12FA-D91331991648}"/>
                </a:ext>
              </a:extLst>
            </p:cNvPr>
            <p:cNvSpPr/>
            <p:nvPr/>
          </p:nvSpPr>
          <p:spPr>
            <a:xfrm>
              <a:off x="1051560" y="4628748"/>
              <a:ext cx="328339" cy="327518"/>
            </a:xfrm>
            <a:custGeom>
              <a:avLst/>
              <a:gdLst/>
              <a:ahLst/>
              <a:cxnLst/>
              <a:rect l="l" t="t" r="r" b="b"/>
              <a:pathLst>
                <a:path w="4125113" h="4114800">
                  <a:moveTo>
                    <a:pt x="0" y="0"/>
                  </a:moveTo>
                  <a:lnTo>
                    <a:pt x="4125113" y="0"/>
                  </a:lnTo>
                  <a:lnTo>
                    <a:pt x="412511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E66AD4-4CF7-6B02-DA1A-EA6489C6B5B5}"/>
              </a:ext>
            </a:extLst>
          </p:cNvPr>
          <p:cNvGrpSpPr/>
          <p:nvPr/>
        </p:nvGrpSpPr>
        <p:grpSpPr>
          <a:xfrm>
            <a:off x="770390" y="2126291"/>
            <a:ext cx="843190" cy="936171"/>
            <a:chOff x="740228" y="1905004"/>
            <a:chExt cx="843190" cy="9361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4C886E7-C875-7DB2-823D-B7158CC754F6}"/>
                </a:ext>
              </a:extLst>
            </p:cNvPr>
            <p:cNvSpPr/>
            <p:nvPr/>
          </p:nvSpPr>
          <p:spPr>
            <a:xfrm rot="5400000">
              <a:off x="693737" y="195149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DB734B9-CD6B-3328-8467-EECC31BA400A}"/>
                </a:ext>
              </a:extLst>
            </p:cNvPr>
            <p:cNvSpPr/>
            <p:nvPr/>
          </p:nvSpPr>
          <p:spPr>
            <a:xfrm>
              <a:off x="1039771" y="2211326"/>
              <a:ext cx="339449" cy="335206"/>
            </a:xfrm>
            <a:custGeom>
              <a:avLst/>
              <a:gdLst/>
              <a:ahLst/>
              <a:cxnLst/>
              <a:rect l="l" t="t" r="r" b="b"/>
              <a:pathLst>
                <a:path w="4166886" h="4114800">
                  <a:moveTo>
                    <a:pt x="0" y="0"/>
                  </a:moveTo>
                  <a:lnTo>
                    <a:pt x="4166886" y="0"/>
                  </a:lnTo>
                  <a:lnTo>
                    <a:pt x="416688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F44C5D-C025-645A-77AD-D1C756AF83E1}"/>
              </a:ext>
            </a:extLst>
          </p:cNvPr>
          <p:cNvGrpSpPr/>
          <p:nvPr/>
        </p:nvGrpSpPr>
        <p:grpSpPr>
          <a:xfrm>
            <a:off x="740228" y="3008769"/>
            <a:ext cx="843190" cy="936171"/>
            <a:chOff x="740228" y="2706920"/>
            <a:chExt cx="843190" cy="9361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15D06B-D969-0010-DBB0-9DB55F2E981E}"/>
                </a:ext>
              </a:extLst>
            </p:cNvPr>
            <p:cNvSpPr/>
            <p:nvPr/>
          </p:nvSpPr>
          <p:spPr>
            <a:xfrm rot="5400000">
              <a:off x="693737" y="27534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4251940-E354-9E99-B4C2-5907B354930D}"/>
                </a:ext>
              </a:extLst>
            </p:cNvPr>
            <p:cNvSpPr/>
            <p:nvPr/>
          </p:nvSpPr>
          <p:spPr>
            <a:xfrm>
              <a:off x="1030657" y="3001948"/>
              <a:ext cx="363803" cy="366091"/>
            </a:xfrm>
            <a:custGeom>
              <a:avLst/>
              <a:gdLst/>
              <a:ahLst/>
              <a:cxnLst/>
              <a:rect l="l" t="t" r="r" b="b"/>
              <a:pathLst>
                <a:path w="4089083" h="4114800">
                  <a:moveTo>
                    <a:pt x="0" y="0"/>
                  </a:moveTo>
                  <a:lnTo>
                    <a:pt x="4089082" y="0"/>
                  </a:lnTo>
                  <a:lnTo>
                    <a:pt x="408908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4E773-5150-9059-F967-E684493E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104900"/>
            <a:ext cx="9753600" cy="544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B211D-1C9B-87E7-CA18-C85EE480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148" y="6064251"/>
            <a:ext cx="819302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B1ECF53D-A9AC-A2BC-5585-98F3B9A7D89C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8F155-DD60-79B1-95D7-EAAC9ACA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9" b="4774"/>
          <a:stretch>
            <a:fillRect/>
          </a:stretch>
        </p:blipFill>
        <p:spPr>
          <a:xfrm>
            <a:off x="138737" y="1100809"/>
            <a:ext cx="10953881" cy="54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6050D-4B93-AF5F-915D-F4A6013E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462"/>
            <a:ext cx="975360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CB28-836D-8BB8-8DF2-FE477873FAEB}"/>
              </a:ext>
            </a:extLst>
          </p:cNvPr>
          <p:cNvSpPr txBox="1">
            <a:spLocks/>
          </p:cNvSpPr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A4ED0-692D-50EF-96F6-9BCF16C2FB5C}"/>
              </a:ext>
            </a:extLst>
          </p:cNvPr>
          <p:cNvSpPr txBox="1"/>
          <p:nvPr/>
        </p:nvSpPr>
        <p:spPr>
          <a:xfrm>
            <a:off x="2705100" y="3385178"/>
            <a:ext cx="6646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33600-1517-8783-53DE-FCA3028D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90" b="-1"/>
          <a:stretch>
            <a:fillRect/>
          </a:stretch>
        </p:blipFill>
        <p:spPr>
          <a:xfrm>
            <a:off x="872359" y="1154036"/>
            <a:ext cx="10873652" cy="54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573AE3-DD5C-C8E5-52FB-6856B3FA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00" y="1257301"/>
            <a:ext cx="10244998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457A14-7886-4D22-3BCF-295C15BFBD5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err="1">
                <a:solidFill>
                  <a:srgbClr val="A20000"/>
                </a:solidFill>
                <a:latin typeface="Vodafone Rg" panose="020B0606080202020204" pitchFamily="34" charset="0"/>
              </a:rPr>
              <a:t>Langflow</a:t>
            </a:r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 Diagram</a:t>
            </a:r>
          </a:p>
          <a:p>
            <a:endParaRPr lang="en-US" sz="3000" b="1" dirty="0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9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37848" y="488497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5124" name="Picture 4" descr="for chatbot instead of gemeni use langflow">
            <a:extLst>
              <a:ext uri="{FF2B5EF4-FFF2-40B4-BE49-F238E27FC236}">
                <a16:creationId xmlns:a16="http://schemas.microsoft.com/office/drawing/2014/main" id="{D61AD0E5-6B2F-D7E7-0D33-4BDF655AC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/>
          <a:stretch>
            <a:fillRect/>
          </a:stretch>
        </p:blipFill>
        <p:spPr bwMode="auto">
          <a:xfrm>
            <a:off x="1401683" y="950161"/>
            <a:ext cx="8661400" cy="574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535</Words>
  <Application>Microsoft Office PowerPoint</Application>
  <PresentationFormat>Widescreen</PresentationFormat>
  <Paragraphs>83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Calibri</vt:lpstr>
      <vt:lpstr>Times New Roman</vt:lpstr>
      <vt:lpstr>Vodafone Rg</vt:lpstr>
      <vt:lpstr>Blank</vt:lpstr>
      <vt:lpstr>Content Body Slide</vt:lpstr>
      <vt:lpstr>Content Body Part_Internal</vt:lpstr>
      <vt:lpstr>PowerPoint Presentation</vt:lpstr>
      <vt:lpstr>Project Title : Centralized Vulnerability     Detection and Intelligent Query Interface (Integrated with agentic AI capabilities to provide guidance for cybersecurity  learning)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Aadarsh Pathre</cp:lastModifiedBy>
  <cp:revision>13</cp:revision>
  <dcterms:created xsi:type="dcterms:W3CDTF">2025-07-08T05:06:56Z</dcterms:created>
  <dcterms:modified xsi:type="dcterms:W3CDTF">2026-02-14T18:16:55Z</dcterms:modified>
</cp:coreProperties>
</file>